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62" r:id="rId2"/>
    <p:sldId id="263" r:id="rId3"/>
    <p:sldId id="276" r:id="rId4"/>
    <p:sldId id="279" r:id="rId5"/>
    <p:sldId id="281" r:id="rId6"/>
    <p:sldId id="311" r:id="rId7"/>
    <p:sldId id="272" r:id="rId8"/>
    <p:sldId id="278" r:id="rId9"/>
    <p:sldId id="309" r:id="rId10"/>
    <p:sldId id="283" r:id="rId11"/>
    <p:sldId id="312" r:id="rId12"/>
    <p:sldId id="264" r:id="rId13"/>
    <p:sldId id="280" r:id="rId14"/>
    <p:sldId id="287" r:id="rId15"/>
    <p:sldId id="288" r:id="rId16"/>
    <p:sldId id="313" r:id="rId17"/>
    <p:sldId id="265" r:id="rId18"/>
    <p:sldId id="289" r:id="rId19"/>
    <p:sldId id="282" r:id="rId20"/>
    <p:sldId id="293" r:id="rId21"/>
    <p:sldId id="314" r:id="rId22"/>
    <p:sldId id="266" r:id="rId23"/>
    <p:sldId id="305" r:id="rId24"/>
    <p:sldId id="257" r:id="rId25"/>
    <p:sldId id="295" r:id="rId26"/>
    <p:sldId id="315" r:id="rId27"/>
    <p:sldId id="267" r:id="rId28"/>
    <p:sldId id="294" r:id="rId29"/>
    <p:sldId id="297" r:id="rId30"/>
    <p:sldId id="310" r:id="rId31"/>
    <p:sldId id="316" r:id="rId32"/>
    <p:sldId id="268" r:id="rId33"/>
    <p:sldId id="300" r:id="rId34"/>
    <p:sldId id="303" r:id="rId35"/>
    <p:sldId id="304" r:id="rId36"/>
    <p:sldId id="317" r:id="rId37"/>
    <p:sldId id="269" r:id="rId38"/>
    <p:sldId id="285" r:id="rId39"/>
    <p:sldId id="301" r:id="rId40"/>
    <p:sldId id="318" r:id="rId41"/>
    <p:sldId id="270" r:id="rId42"/>
    <p:sldId id="286" r:id="rId43"/>
    <p:sldId id="307" r:id="rId44"/>
    <p:sldId id="284" r:id="rId45"/>
    <p:sldId id="319" r:id="rId46"/>
    <p:sldId id="271" r:id="rId47"/>
    <p:sldId id="296" r:id="rId48"/>
    <p:sldId id="308" r:id="rId49"/>
    <p:sldId id="320" r:id="rId50"/>
    <p:sldId id="275" r:id="rId51"/>
    <p:sldId id="298" r:id="rId52"/>
    <p:sldId id="290" r:id="rId53"/>
    <p:sldId id="292" r:id="rId54"/>
    <p:sldId id="321" r:id="rId55"/>
    <p:sldId id="273" r:id="rId56"/>
    <p:sldId id="299" r:id="rId57"/>
    <p:sldId id="306" r:id="rId58"/>
    <p:sldId id="322" r:id="rId59"/>
    <p:sldId id="274" r:id="rId60"/>
    <p:sldId id="256" r:id="rId61"/>
    <p:sldId id="291" r:id="rId62"/>
    <p:sldId id="32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676" autoAdjust="0"/>
  </p:normalViewPr>
  <p:slideViewPr>
    <p:cSldViewPr>
      <p:cViewPr varScale="1">
        <p:scale>
          <a:sx n="82" d="100"/>
          <a:sy n="82" d="100"/>
        </p:scale>
        <p:origin x="-188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7469A-99C0-458E-921A-398A4E975458}" type="datetimeFigureOut">
              <a:rPr lang="en-US" smtClean="0"/>
              <a:t>8/30/14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41AF9-64DC-4A60-9164-4E3449A9E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6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41AF9-64DC-4A60-9164-4E3449A9EB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8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4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7E6B-2EE5-4DBE-9ED9-284008C75C3C}" type="datetimeFigureOut">
              <a:rPr lang="en-US" smtClean="0"/>
              <a:t>8/30/14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CD080-1C20-430A-B7D0-55857DB57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7903"/>
            <a:ext cx="1828800" cy="1884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0886"/>
            <a:ext cx="5334001" cy="158931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000" b="1" dirty="0" smtClean="0">
                <a:ln>
                  <a:solidFill>
                    <a:srgbClr val="00B0F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EucrosiaUPC" panose="02020603050405020304" pitchFamily="18" charset="-34"/>
                <a:ea typeface="Batang" panose="02030600000101010101" pitchFamily="18" charset="-127"/>
                <a:cs typeface="EucrosiaUPC" panose="02020603050405020304" pitchFamily="18" charset="-34"/>
              </a:rPr>
              <a:t>WPH RACE4EIGHT PLAYER STATS 2013/2014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EucrosiaUPC" panose="02020603050405020304" pitchFamily="18" charset="-34"/>
                <a:ea typeface="Batang" panose="02030600000101010101" pitchFamily="18" charset="-127"/>
                <a:cs typeface="EucrosiaUPC" panose="02020603050405020304" pitchFamily="18" charset="-34"/>
              </a:rPr>
              <a:t>	</a:t>
            </a:r>
            <a:endParaRPr lang="en-US" sz="4000" b="1" dirty="0">
              <a:ln/>
              <a:solidFill>
                <a:schemeClr val="accent3"/>
              </a:solidFill>
              <a:latin typeface="EucrosiaUPC" panose="02020603050405020304" pitchFamily="18" charset="-34"/>
              <a:ea typeface="Batang" panose="02030600000101010101" pitchFamily="18" charset="-127"/>
              <a:cs typeface="EucrosiaUPC" panose="02020603050405020304" pitchFamily="18" charset="-34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14" y="1828799"/>
            <a:ext cx="1458686" cy="1523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4" y="0"/>
            <a:ext cx="1458686" cy="182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124199"/>
            <a:ext cx="2133600" cy="18805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004707"/>
            <a:ext cx="2917372" cy="18532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9" y="1600200"/>
            <a:ext cx="1632541" cy="1676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3352799"/>
            <a:ext cx="1502229" cy="16519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1930209" cy="15239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51" y="1600200"/>
            <a:ext cx="1836247" cy="15239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828800"/>
            <a:ext cx="2329542" cy="1447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0" y="5004707"/>
            <a:ext cx="2042760" cy="18451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29" y="10886"/>
            <a:ext cx="2313214" cy="18179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76600"/>
            <a:ext cx="2286000" cy="17213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1643743" cy="17281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199"/>
            <a:ext cx="1600200" cy="18737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16" y="5004706"/>
            <a:ext cx="2367884" cy="18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98731"/>
            <a:ext cx="2600550" cy="215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0628"/>
            <a:ext cx="2615116" cy="215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6217" y="2310031"/>
            <a:ext cx="26151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152400"/>
            <a:ext cx="260055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Allan Garner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117235"/>
              </p:ext>
            </p:extLst>
          </p:nvPr>
        </p:nvGraphicFramePr>
        <p:xfrm>
          <a:off x="152399" y="3199444"/>
          <a:ext cx="87630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21000"/>
                <a:gridCol w="2921000"/>
                <a:gridCol w="29210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Plummer 2013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Allan Garner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241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262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92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47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22%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21%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51%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47%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68%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8% (19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11% (29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 b="0" dirty="0">
                          <a:effectLst/>
                        </a:rPr>
                        <a:t>4%(9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4825" algn="l"/>
                          <a:tab pos="762000" algn="l"/>
                          <a:tab pos="944880" algn="ctr"/>
                        </a:tabLst>
                      </a:pPr>
                      <a:r>
                        <a:rPr lang="en-US" sz="1100">
                          <a:effectLst/>
                        </a:rPr>
                        <a:t>	2% (6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17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7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1.43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7.11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5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763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699511"/>
              </p:ext>
            </p:extLst>
          </p:nvPr>
        </p:nvGraphicFramePr>
        <p:xfrm>
          <a:off x="533399" y="3276599"/>
          <a:ext cx="8001001" cy="31631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29299"/>
                <a:gridCol w="1161435"/>
                <a:gridCol w="1137727"/>
                <a:gridCol w="1786270"/>
                <a:gridCol w="1786270"/>
              </a:tblGrid>
              <a:tr h="31330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  <a:ea typeface="Calibri"/>
                          <a:cs typeface="Times New Roman"/>
                        </a:rPr>
                        <a:t>17-4</a:t>
                      </a:r>
                      <a:endParaRPr lang="en-US" sz="1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Brady (Denver)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20-21, 21-16, 11-9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53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(Plummer)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 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21-19,21-12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16-21,21-17, 11-5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21-2, 21-4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21-10, 21-3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(US Open)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15-21, 21-16, 11-9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0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Diarmaid Nash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Moreno (Houston)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21-12, 21-15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7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Armondo</a:t>
            </a:r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Ortiz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57400"/>
            <a:ext cx="5334000" cy="38862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07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98731"/>
            <a:ext cx="2974975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52400"/>
            <a:ext cx="2951163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462" y="2273300"/>
            <a:ext cx="29484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Armondo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Ortiz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52400"/>
            <a:ext cx="297497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Paul Brady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504614"/>
              </p:ext>
            </p:extLst>
          </p:nvPr>
        </p:nvGraphicFramePr>
        <p:xfrm>
          <a:off x="144462" y="3124200"/>
          <a:ext cx="8847138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49046"/>
                <a:gridCol w="2949046"/>
                <a:gridCol w="2949046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NYAC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>
                          <a:effectLst/>
                          <a:latin typeface="Brush Script MT" panose="03060802040406070304" pitchFamily="66" charset="0"/>
                        </a:rPr>
                        <a:t>Armondo Ortiz</a:t>
                      </a:r>
                      <a:endParaRPr lang="en-US" sz="110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244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13%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67%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48%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 dirty="0">
                          <a:effectLst/>
                        </a:rPr>
                        <a:t>55%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46%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11% (28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 (19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3% (7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 (9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12.47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3.05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3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52400"/>
            <a:ext cx="2951163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462" y="2273300"/>
            <a:ext cx="29484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Armondo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Ortiz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76959"/>
            <a:ext cx="2895599" cy="214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19800" y="152400"/>
            <a:ext cx="289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Robbie McCarthy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31565"/>
              </p:ext>
            </p:extLst>
          </p:nvPr>
        </p:nvGraphicFramePr>
        <p:xfrm>
          <a:off x="144463" y="3124200"/>
          <a:ext cx="8770935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23645"/>
                <a:gridCol w="2923645"/>
                <a:gridCol w="292364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Salt Lake City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Armondo</a:t>
                      </a: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 Ortiz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Robbie McCarthy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254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236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72%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29%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9%(22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 (20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4825" algn="l"/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 b="0">
                          <a:effectLst/>
                        </a:rPr>
                        <a:t>2%(4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>
                          <a:effectLst/>
                        </a:rPr>
                        <a:t>3% (8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6.30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4.03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5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52400"/>
            <a:ext cx="2951163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462" y="2273300"/>
            <a:ext cx="29484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Armondo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Ortiz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85800"/>
            <a:ext cx="3133725" cy="2328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2285" y="152399"/>
            <a:ext cx="31388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Emmett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Peixoto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069074"/>
              </p:ext>
            </p:extLst>
          </p:nvPr>
        </p:nvGraphicFramePr>
        <p:xfrm>
          <a:off x="122691" y="3124200"/>
          <a:ext cx="8868909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56303"/>
                <a:gridCol w="2956303"/>
                <a:gridCol w="2956303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Plummer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0">
                          <a:effectLst/>
                          <a:latin typeface="Brush Script MT" panose="03060802040406070304" pitchFamily="66" charset="0"/>
                        </a:rPr>
                        <a:t>Armondo Ortiz</a:t>
                      </a:r>
                      <a:endParaRPr lang="en-US" sz="1100" b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Emmett </a:t>
                      </a:r>
                      <a:r>
                        <a:rPr lang="en-US" sz="1800" dirty="0" err="1">
                          <a:effectLst/>
                          <a:latin typeface="Brush Script MT" panose="03060802040406070304" pitchFamily="66" charset="0"/>
                        </a:rPr>
                        <a:t>Peixoto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246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233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14% (34 </a:t>
                      </a:r>
                      <a:r>
                        <a:rPr lang="en-US" sz="1100" b="0" dirty="0">
                          <a:effectLst/>
                        </a:rPr>
                        <a:t>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9% (20 </a:t>
                      </a:r>
                      <a:r>
                        <a:rPr lang="en-US" sz="1100" dirty="0">
                          <a:effectLst/>
                        </a:rPr>
                        <a:t>kill 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4%</a:t>
                      </a:r>
                      <a:r>
                        <a:rPr lang="en-US" sz="1100" b="0" baseline="0" dirty="0" smtClean="0">
                          <a:effectLst/>
                        </a:rPr>
                        <a:t> </a:t>
                      </a:r>
                      <a:r>
                        <a:rPr lang="en-US" sz="1100" b="0" dirty="0" smtClean="0">
                          <a:effectLst/>
                        </a:rPr>
                        <a:t>(11 </a:t>
                      </a:r>
                      <a:r>
                        <a:rPr lang="en-US" sz="1100" b="0" dirty="0">
                          <a:effectLst/>
                        </a:rPr>
                        <a:t>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3% (8 </a:t>
                      </a:r>
                      <a:r>
                        <a:rPr lang="en-US" sz="1100" dirty="0">
                          <a:effectLst/>
                        </a:rPr>
                        <a:t>pass 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5.08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2.45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16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7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06090"/>
              </p:ext>
            </p:extLst>
          </p:nvPr>
        </p:nvGraphicFramePr>
        <p:xfrm>
          <a:off x="609600" y="3352800"/>
          <a:ext cx="8001002" cy="30803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81200"/>
                <a:gridCol w="1295400"/>
                <a:gridCol w="1151862"/>
                <a:gridCol w="1786270"/>
                <a:gridCol w="1786270"/>
              </a:tblGrid>
              <a:tr h="377825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960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Armondo</a:t>
                      </a: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Ortiz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  <a:ea typeface="Calibri"/>
                          <a:cs typeface="Times New Roman"/>
                        </a:rPr>
                        <a:t>8-4</a:t>
                      </a:r>
                      <a:endParaRPr lang="en-US" sz="36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Ortiz (SLC)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15-21, 21-12,11-5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Peixoto (Denver)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Ortiz (NYAC)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 (SLC)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21-6, 21-19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Ortiz (plummer)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25-23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Ortiz (Denver)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25-14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Garner (plummer)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21-5, 21-10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Diarmaid Nash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No game this season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4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399" y="4572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Emmett </a:t>
            </a:r>
            <a:r>
              <a:rPr lang="en-US" sz="48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Peixoto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62200"/>
            <a:ext cx="5257799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53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53097"/>
            <a:ext cx="3133725" cy="2328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084" y="2362200"/>
            <a:ext cx="31388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Emmett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Peixoto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79129"/>
            <a:ext cx="2951163" cy="2129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6300" y="241870"/>
            <a:ext cx="29484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Armondo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Ortiz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623347"/>
              </p:ext>
            </p:extLst>
          </p:nvPr>
        </p:nvGraphicFramePr>
        <p:xfrm>
          <a:off x="76199" y="3124200"/>
          <a:ext cx="89916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97200"/>
                <a:gridCol w="2997200"/>
                <a:gridCol w="29972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Plummer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Emmett Peixoto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Armondo</a:t>
                      </a: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 Ortiz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233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246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 b="0">
                          <a:effectLst/>
                        </a:rPr>
                        <a:t>33%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60%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9% (20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14% (34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3% (8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 (11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2.45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5.08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138840" cy="233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657217"/>
            <a:ext cx="2995999" cy="223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943600" y="76200"/>
            <a:ext cx="29959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Paul Brady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249269"/>
            <a:ext cx="31388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Emmett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Peixoto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192093"/>
              </p:ext>
            </p:extLst>
          </p:nvPr>
        </p:nvGraphicFramePr>
        <p:xfrm>
          <a:off x="76199" y="3077342"/>
          <a:ext cx="8991600" cy="3704466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97200"/>
                <a:gridCol w="2997200"/>
                <a:gridCol w="2997200"/>
              </a:tblGrid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Denver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3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Emmett Peixoto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346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343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27%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 b="0">
                          <a:effectLst/>
                        </a:rPr>
                        <a:t>44%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6% (21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10%(34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 (4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 (2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7.20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2.45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31938" y="20669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620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62000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2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Paul</a:t>
            </a:r>
            <a:r>
              <a:rPr lang="en-US" sz="4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Brady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1905000"/>
            <a:ext cx="5562599" cy="40395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88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76960"/>
            <a:ext cx="2895599" cy="214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095999" y="152400"/>
            <a:ext cx="289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Robbie McCarthy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138840" cy="233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6200" y="2249269"/>
            <a:ext cx="31388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Emmett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Peixoto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611558"/>
              </p:ext>
            </p:extLst>
          </p:nvPr>
        </p:nvGraphicFramePr>
        <p:xfrm>
          <a:off x="76200" y="3124200"/>
          <a:ext cx="89916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97200"/>
                <a:gridCol w="2997200"/>
                <a:gridCol w="2997200"/>
              </a:tblGrid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SLC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43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0">
                          <a:effectLst/>
                          <a:latin typeface="Brush Script MT" panose="03060802040406070304" pitchFamily="66" charset="0"/>
                        </a:rPr>
                        <a:t>Emmett Peixoto</a:t>
                      </a:r>
                      <a:endParaRPr lang="en-US" sz="1100" b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0" dirty="0">
                          <a:effectLst/>
                          <a:latin typeface="Brush Script MT" panose="03060802040406070304" pitchFamily="66" charset="0"/>
                        </a:rPr>
                        <a:t>Robbie McCarthy</a:t>
                      </a:r>
                      <a:endParaRPr lang="en-US" sz="1100" b="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494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492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69%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36%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4% (22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6%(29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1% (5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2%( 9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23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27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19.51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5.43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5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5344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90"/>
              </p:ext>
            </p:extLst>
          </p:nvPr>
        </p:nvGraphicFramePr>
        <p:xfrm>
          <a:off x="685800" y="3276600"/>
          <a:ext cx="7848600" cy="30852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25446"/>
                <a:gridCol w="1329199"/>
                <a:gridCol w="1031853"/>
                <a:gridCol w="1731051"/>
                <a:gridCol w="1731051"/>
              </a:tblGrid>
              <a:tr h="377825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6530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Emmett </a:t>
                      </a:r>
                      <a:r>
                        <a:rPr lang="en-US" sz="3600" dirty="0" err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Peixoto</a:t>
                      </a:r>
                      <a:endParaRPr lang="en-US" sz="360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10-7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(Plummer)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Peixoto (Denver)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6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Brady (Denver)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21-13, 21-13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Peixoto (NYAC)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25-23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 (SLC)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21-20, 21-11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Lenning (SLC)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25-14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Diarmaid Nash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Nash ( 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13-25, 25-11, 11-9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9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9" y="4572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David Fink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2329543"/>
            <a:ext cx="5562599" cy="39736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4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5733"/>
            <a:ext cx="3058886" cy="20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5314" y="2133600"/>
            <a:ext cx="305888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David Fink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09832"/>
            <a:ext cx="3124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867400" y="119744"/>
            <a:ext cx="3048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Naty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Alvarado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84622"/>
              </p:ext>
            </p:extLst>
          </p:nvPr>
        </p:nvGraphicFramePr>
        <p:xfrm>
          <a:off x="65314" y="3124200"/>
          <a:ext cx="9002487" cy="363357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3000829"/>
                <a:gridCol w="3000829"/>
                <a:gridCol w="3000829"/>
              </a:tblGrid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US Open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7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David Fink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Naty</a:t>
                      </a: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 Alvarado 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322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6% (19 </a:t>
                      </a:r>
                      <a:r>
                        <a:rPr lang="en-US" sz="1100" b="0" dirty="0">
                          <a:effectLst/>
                        </a:rPr>
                        <a:t>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9% (29 </a:t>
                      </a:r>
                      <a:r>
                        <a:rPr lang="en-US" sz="1100" dirty="0">
                          <a:effectLst/>
                        </a:rPr>
                        <a:t>kill 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3% (10 </a:t>
                      </a:r>
                      <a:r>
                        <a:rPr lang="en-US" sz="1100" b="0" dirty="0">
                          <a:effectLst/>
                        </a:rPr>
                        <a:t>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5775" algn="l"/>
                          <a:tab pos="762000" algn="l"/>
                          <a:tab pos="944880" algn="ctr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3% (11 </a:t>
                      </a:r>
                      <a:r>
                        <a:rPr lang="en-US" sz="1100" dirty="0">
                          <a:effectLst/>
                        </a:rPr>
                        <a:t>pass 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15.31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5.17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55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5733"/>
            <a:ext cx="3058886" cy="20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5314" y="2133600"/>
            <a:ext cx="305888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David Fink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31609"/>
            <a:ext cx="3195946" cy="214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15000" y="108390"/>
            <a:ext cx="319594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Martin </a:t>
            </a:r>
            <a:r>
              <a:rPr lang="en-US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Mulkerrins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654581"/>
              </p:ext>
            </p:extLst>
          </p:nvPr>
        </p:nvGraphicFramePr>
        <p:xfrm>
          <a:off x="65312" y="2895596"/>
          <a:ext cx="9002487" cy="3886206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3000829"/>
                <a:gridCol w="3000829"/>
                <a:gridCol w="3000829"/>
              </a:tblGrid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Houston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82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2000" b="0" dirty="0">
                          <a:effectLst/>
                          <a:latin typeface="Brush Script MT" panose="03060802040406070304" pitchFamily="66" charset="0"/>
                        </a:rPr>
                        <a:t>David Fink</a:t>
                      </a:r>
                      <a:endParaRPr lang="en-US" sz="2000" b="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2000" b="1" dirty="0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20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2000" dirty="0" err="1">
                          <a:effectLst/>
                          <a:latin typeface="Brush Script MT" panose="03060802040406070304" pitchFamily="66" charset="0"/>
                        </a:rPr>
                        <a:t>Mairtin</a:t>
                      </a:r>
                      <a:r>
                        <a:rPr lang="en-US" sz="2000" dirty="0">
                          <a:effectLst/>
                          <a:latin typeface="Brush Script MT" panose="03060802040406070304" pitchFamily="66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Brush Script MT" panose="03060802040406070304" pitchFamily="66" charset="0"/>
                        </a:rPr>
                        <a:t>Mulkerrins</a:t>
                      </a:r>
                      <a:endParaRPr lang="en-US" sz="20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4% 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11</a:t>
                      </a:r>
                      <a:r>
                        <a:rPr lang="en-US" sz="1100" b="0" dirty="0" smtClean="0">
                          <a:effectLst/>
                        </a:rPr>
                        <a:t>% (18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4% (6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kill </a:t>
                      </a:r>
                      <a:r>
                        <a:rPr lang="en-US" sz="1100" dirty="0">
                          <a:effectLst/>
                        </a:rPr>
                        <a:t>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</a:t>
                      </a:r>
                      <a:r>
                        <a:rPr lang="en-US" sz="1100" b="0" dirty="0" smtClean="0">
                          <a:effectLst/>
                        </a:rPr>
                        <a:t>% (3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1% </a:t>
                      </a:r>
                      <a:r>
                        <a:rPr lang="en-US" sz="1100" dirty="0" smtClean="0">
                          <a:effectLst/>
                        </a:rPr>
                        <a:t>(1 </a:t>
                      </a:r>
                      <a:r>
                        <a:rPr lang="en-US" sz="1100" dirty="0">
                          <a:effectLst/>
                        </a:rPr>
                        <a:t>pass 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66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5.16</a:t>
                      </a:r>
                      <a:r>
                        <a:rPr lang="en-US" sz="1100" b="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1.03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3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75733"/>
            <a:ext cx="3058886" cy="20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5314" y="2133600"/>
            <a:ext cx="305888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David Fink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2063"/>
            <a:ext cx="2895600" cy="20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96001" y="75732"/>
            <a:ext cx="289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746954"/>
              </p:ext>
            </p:extLst>
          </p:nvPr>
        </p:nvGraphicFramePr>
        <p:xfrm>
          <a:off x="65314" y="2895600"/>
          <a:ext cx="9002487" cy="388620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3000829"/>
                <a:gridCol w="3000829"/>
                <a:gridCol w="3000829"/>
              </a:tblGrid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Houston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1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David Fink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319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302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51%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8% (26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 (30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2% (5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 (11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15.07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0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85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0772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719732"/>
              </p:ext>
            </p:extLst>
          </p:nvPr>
        </p:nvGraphicFramePr>
        <p:xfrm>
          <a:off x="838200" y="3352800"/>
          <a:ext cx="7391401" cy="29175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2600"/>
                <a:gridCol w="1219200"/>
                <a:gridCol w="1119255"/>
                <a:gridCol w="1650173"/>
                <a:gridCol w="1650173"/>
              </a:tblGrid>
              <a:tr h="377825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3680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David </a:t>
                      </a: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Fink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7-7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 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21-19,21-12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Ortiz (NYAC)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Peixoto (NYAC)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25-23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Fink (Houston)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Alvarado (SLC)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16-21, 21-14, 11-7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Lenning 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25-14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Diarmaid Nash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No game this season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1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Robbie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McCarthy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57400"/>
            <a:ext cx="5529942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685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2895599" cy="214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1" y="762000"/>
            <a:ext cx="3138840" cy="222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812971" y="115669"/>
            <a:ext cx="31388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Emmett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Peixoto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371271"/>
            <a:ext cx="289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Robbie McCarthy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459543"/>
              </p:ext>
            </p:extLst>
          </p:nvPr>
        </p:nvGraphicFramePr>
        <p:xfrm>
          <a:off x="76200" y="3124193"/>
          <a:ext cx="8991600" cy="365760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97200"/>
                <a:gridCol w="2997200"/>
                <a:gridCol w="2997200"/>
              </a:tblGrid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SLC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1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Robbie McCarthy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Emmett </a:t>
                      </a: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Peixoto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492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494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53%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6%(29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 (22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2%( 9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 (5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Rallies of 5+ shots won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5.43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19.51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6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2895599" cy="214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371271"/>
            <a:ext cx="289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Robbie McCarthy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94888"/>
            <a:ext cx="2974975" cy="212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90691" y="228600"/>
            <a:ext cx="29959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Paul Brady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713869"/>
              </p:ext>
            </p:extLst>
          </p:nvPr>
        </p:nvGraphicFramePr>
        <p:xfrm>
          <a:off x="76199" y="3124200"/>
          <a:ext cx="89154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71800"/>
                <a:gridCol w="2971800"/>
                <a:gridCol w="29718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NYAC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0">
                          <a:effectLst/>
                          <a:latin typeface="Brush Script MT" panose="03060802040406070304" pitchFamily="66" charset="0"/>
                        </a:rPr>
                        <a:t>Robbie McCarthy</a:t>
                      </a:r>
                      <a:endParaRPr lang="en-US" sz="1100" b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396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383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85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65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62%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7% (27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11% (42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3% (13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 (8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1.57 minute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3.23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6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798731"/>
            <a:ext cx="2667000" cy="219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2399"/>
            <a:ext cx="2767399" cy="220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19801" y="152399"/>
            <a:ext cx="2667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9" y="2362200"/>
            <a:ext cx="27673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Paul Brady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732803"/>
              </p:ext>
            </p:extLst>
          </p:nvPr>
        </p:nvGraphicFramePr>
        <p:xfrm>
          <a:off x="228600" y="3124195"/>
          <a:ext cx="8686800" cy="359952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895600"/>
                <a:gridCol w="2895600"/>
                <a:gridCol w="2895600"/>
              </a:tblGrid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Denver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  <a:endParaRPr lang="en-US" sz="1800" b="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8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8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432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Total shots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431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103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Total serves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87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in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16%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short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84%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 %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Ace serves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51%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points won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points lost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2</a:t>
                      </a:r>
                      <a:r>
                        <a:rPr lang="en-US" sz="1100" b="1" baseline="30000" dirty="0">
                          <a:effectLst/>
                        </a:rPr>
                        <a:t>nd</a:t>
                      </a:r>
                      <a:r>
                        <a:rPr lang="en-US" sz="1100" b="1" dirty="0">
                          <a:effectLst/>
                        </a:rPr>
                        <a:t> serve points won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2</a:t>
                      </a:r>
                      <a:r>
                        <a:rPr lang="en-US" sz="1100" b="1" baseline="30000" dirty="0">
                          <a:effectLst/>
                        </a:rPr>
                        <a:t>nd</a:t>
                      </a:r>
                      <a:r>
                        <a:rPr lang="en-US" sz="1100" b="1" dirty="0">
                          <a:effectLst/>
                        </a:rPr>
                        <a:t> serve points lost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8%(35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Kill shots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5% (22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3%(11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Pass shots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3% (14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Unforced errors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Rallies of 5+ shots won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16.49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Stalls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18.05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1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2895599" cy="2359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3286" y="2587964"/>
            <a:ext cx="289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Robbie McCarthy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990600"/>
            <a:ext cx="2691316" cy="224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248400" y="228600"/>
            <a:ext cx="26913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88545"/>
              </p:ext>
            </p:extLst>
          </p:nvPr>
        </p:nvGraphicFramePr>
        <p:xfrm>
          <a:off x="181768" y="3265170"/>
          <a:ext cx="8757948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19316"/>
                <a:gridCol w="2919316"/>
                <a:gridCol w="2919316"/>
              </a:tblGrid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SLC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2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Robbie McCarthy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453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441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129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51%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7% (32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7% (30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4% (17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 (10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3.14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11.33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1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344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82558"/>
              </p:ext>
            </p:extLst>
          </p:nvPr>
        </p:nvGraphicFramePr>
        <p:xfrm>
          <a:off x="609601" y="3048000"/>
          <a:ext cx="7848598" cy="3276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57399"/>
                <a:gridCol w="1143000"/>
                <a:gridCol w="1143709"/>
                <a:gridCol w="1752245"/>
                <a:gridCol w="1752245"/>
              </a:tblGrid>
              <a:tr h="420693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3321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Robbie </a:t>
                      </a: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McCarthy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9-2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16-21,21-17, 11-5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3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 (SLC)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21-6, 21-19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293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 (SLC)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21-20, 21-11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3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Fink (Houston)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3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Brady (NYAC)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21-6, 17-21, 11-6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3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McCarthy(NYAC)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21-3, 21-12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6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Diarmaid Nash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No game this season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9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Naty</a:t>
            </a:r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Alvarado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2362199"/>
            <a:ext cx="6019800" cy="38008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59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8" y="74386"/>
            <a:ext cx="2667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8438" y="2360387"/>
            <a:ext cx="26670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Brush Script MT" panose="03060802040406070304" pitchFamily="66" charset="0"/>
              </a:rPr>
              <a:t>Naty</a:t>
            </a:r>
            <a:r>
              <a:rPr lang="en-US" sz="3200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 Alvarado</a:t>
            </a:r>
            <a:endParaRPr lang="en-US" sz="32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73907"/>
            <a:ext cx="2691316" cy="224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48400" y="189484"/>
            <a:ext cx="26913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937641"/>
              </p:ext>
            </p:extLst>
          </p:nvPr>
        </p:nvGraphicFramePr>
        <p:xfrm>
          <a:off x="152399" y="3200400"/>
          <a:ext cx="88392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46400"/>
                <a:gridCol w="2946400"/>
                <a:gridCol w="29464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US Open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Naty Alvarado 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243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231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48%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9% (21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 (19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4% (9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 (14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19.31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5.18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2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1"/>
            <a:ext cx="2667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57200" y="2438401"/>
            <a:ext cx="26670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Brush Script MT" panose="03060802040406070304" pitchFamily="66" charset="0"/>
              </a:rPr>
              <a:t>Naty</a:t>
            </a:r>
            <a:r>
              <a:rPr lang="en-US" sz="3200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 Alvarado</a:t>
            </a:r>
            <a:endParaRPr lang="en-US" sz="3200" dirty="0">
              <a:solidFill>
                <a:srgbClr val="0070C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32652"/>
            <a:ext cx="2677886" cy="209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324600" y="286321"/>
            <a:ext cx="267788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David Fink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746634"/>
              </p:ext>
            </p:extLst>
          </p:nvPr>
        </p:nvGraphicFramePr>
        <p:xfrm>
          <a:off x="383154" y="3124200"/>
          <a:ext cx="84582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819400"/>
                <a:gridCol w="2819400"/>
                <a:gridCol w="2819400"/>
              </a:tblGrid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SLC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16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0">
                          <a:effectLst/>
                          <a:latin typeface="Brush Script MT" panose="03060802040406070304" pitchFamily="66" charset="0"/>
                        </a:rPr>
                        <a:t>Naty Alvarado </a:t>
                      </a:r>
                      <a:endParaRPr lang="en-US" sz="1100" b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David Fink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320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9%</a:t>
                      </a:r>
                      <a:r>
                        <a:rPr lang="en-US" sz="1100" b="0" baseline="0" dirty="0" smtClean="0">
                          <a:effectLst/>
                        </a:rPr>
                        <a:t> </a:t>
                      </a:r>
                      <a:r>
                        <a:rPr lang="en-US" sz="1100" b="0" dirty="0" smtClean="0">
                          <a:effectLst/>
                        </a:rPr>
                        <a:t> (29 </a:t>
                      </a:r>
                      <a:r>
                        <a:rPr lang="en-US" sz="1100" b="0" dirty="0">
                          <a:effectLst/>
                        </a:rPr>
                        <a:t>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6% (19 </a:t>
                      </a:r>
                      <a:r>
                        <a:rPr lang="en-US" sz="1100" dirty="0">
                          <a:effectLst/>
                        </a:rPr>
                        <a:t>kill 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5775" algn="l"/>
                          <a:tab pos="762000" algn="l"/>
                          <a:tab pos="944880" algn="ctr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3% (11 </a:t>
                      </a:r>
                      <a:r>
                        <a:rPr lang="en-US" sz="1100" b="0" dirty="0">
                          <a:effectLst/>
                        </a:rPr>
                        <a:t>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3% (10 </a:t>
                      </a:r>
                      <a:r>
                        <a:rPr lang="en-US" sz="1100" dirty="0">
                          <a:effectLst/>
                        </a:rPr>
                        <a:t>pass shots)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5.17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15.31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43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Head to Head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5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2667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421943"/>
            <a:ext cx="26670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Naty</a:t>
            </a:r>
            <a:r>
              <a:rPr lang="en-US" sz="32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Alvarado</a:t>
            </a:r>
            <a:endParaRPr lang="en-US" sz="32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809619"/>
            <a:ext cx="2738809" cy="219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248400" y="246300"/>
            <a:ext cx="273880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Sean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Lenning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014478"/>
              </p:ext>
            </p:extLst>
          </p:nvPr>
        </p:nvGraphicFramePr>
        <p:xfrm>
          <a:off x="152399" y="3124200"/>
          <a:ext cx="8845695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48565"/>
                <a:gridCol w="2948565"/>
                <a:gridCol w="294856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US Open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>
                          <a:effectLst/>
                          <a:latin typeface="Brush Script MT" panose="03060802040406070304" pitchFamily="66" charset="0"/>
                        </a:rPr>
                        <a:t>Naty Alvarado </a:t>
                      </a:r>
                      <a:endParaRPr lang="en-US" sz="110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Sean </a:t>
                      </a: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Lenning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229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229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66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67%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52%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(23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(13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(10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(10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11.18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5.39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2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06552"/>
              </p:ext>
            </p:extLst>
          </p:nvPr>
        </p:nvGraphicFramePr>
        <p:xfrm>
          <a:off x="965200" y="3543300"/>
          <a:ext cx="7213600" cy="28139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28800"/>
                <a:gridCol w="1066800"/>
                <a:gridCol w="1033824"/>
                <a:gridCol w="1642088"/>
                <a:gridCol w="1642088"/>
              </a:tblGrid>
              <a:tr h="377825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960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Naty</a:t>
                      </a: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Alvarado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11-6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21-2, 21-4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Ortiz (plummer)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25-23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Alvarado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16-21, 21-14, 11-7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McCarthy(NYAC)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21-3, 21-12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Alvarado (US Open)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21-11, 21-18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Diarmaid Nash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No game this season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Sean </a:t>
            </a:r>
            <a:r>
              <a:rPr lang="en-US" sz="48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Lenning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75" y="1894114"/>
            <a:ext cx="5325219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06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52400"/>
            <a:ext cx="2738809" cy="219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46562"/>
            <a:ext cx="2691316" cy="224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6200" y="2327730"/>
            <a:ext cx="273880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Sean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Lenning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191869"/>
            <a:ext cx="26913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048988"/>
              </p:ext>
            </p:extLst>
          </p:nvPr>
        </p:nvGraphicFramePr>
        <p:xfrm>
          <a:off x="76199" y="3124197"/>
          <a:ext cx="8915400" cy="359626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71800"/>
                <a:gridCol w="2971800"/>
                <a:gridCol w="2971800"/>
              </a:tblGrid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Salt</a:t>
                      </a:r>
                      <a:r>
                        <a:rPr lang="en-US" sz="1100" baseline="0" dirty="0" smtClean="0">
                          <a:effectLst/>
                        </a:rPr>
                        <a:t> Lake City</a:t>
                      </a:r>
                      <a:r>
                        <a:rPr lang="en-US" sz="1100" dirty="0" smtClean="0">
                          <a:effectLst/>
                        </a:rPr>
                        <a:t> 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Sean Lenning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136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12%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18%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48%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29%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8% (11 kill </a:t>
                      </a:r>
                      <a:r>
                        <a:rPr lang="en-US" sz="1100" b="0" dirty="0" smtClean="0">
                          <a:effectLst/>
                        </a:rPr>
                        <a:t> shots</a:t>
                      </a:r>
                      <a:r>
                        <a:rPr lang="en-US" sz="1100" b="0" dirty="0">
                          <a:effectLst/>
                        </a:rPr>
                        <a:t>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16%(19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4825" algn="l"/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 b="0" dirty="0">
                          <a:effectLst/>
                        </a:rPr>
                        <a:t>2%(3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>
                          <a:effectLst/>
                        </a:rPr>
                        <a:t>3%(4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4.17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No time outs taken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1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1"/>
            <a:ext cx="2738809" cy="219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5943" y="2349501"/>
            <a:ext cx="273880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Sean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Lenning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9832"/>
            <a:ext cx="2667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0" y="119744"/>
            <a:ext cx="2667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Naty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Alvarado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73661"/>
              </p:ext>
            </p:extLst>
          </p:nvPr>
        </p:nvGraphicFramePr>
        <p:xfrm>
          <a:off x="228600" y="3124200"/>
          <a:ext cx="84582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819400"/>
                <a:gridCol w="2819400"/>
                <a:gridCol w="28194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Race4eight players stats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US Open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Sean Lenning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Naty</a:t>
                      </a: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 Alvarado 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229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Total shots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229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98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Total serves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48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26%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short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49%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 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Ace serves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points won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points lost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36%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r>
                        <a:rPr lang="en-US" sz="1100">
                          <a:effectLst/>
                        </a:rPr>
                        <a:t> serve points won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44%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r>
                        <a:rPr lang="en-US" sz="1100">
                          <a:effectLst/>
                        </a:rPr>
                        <a:t> serve points lost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(13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Kill shots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 (23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(10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Pass shots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5775" algn="l"/>
                          <a:tab pos="762000" algn="l"/>
                          <a:tab pos="944880" algn="ctr"/>
                        </a:tabLst>
                      </a:pPr>
                      <a:r>
                        <a:rPr lang="en-US" sz="1100">
                          <a:effectLst/>
                        </a:rPr>
                        <a:t>	4%(10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Unforced errors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15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Rallies of 5+ shots won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5.39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Stalls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11.18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Head to Head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2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813068"/>
            <a:ext cx="2948463" cy="211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652"/>
            <a:ext cx="2971800" cy="214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285999"/>
            <a:ext cx="29718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Paul Brady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1829" y="228600"/>
            <a:ext cx="29484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Armondo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Ortiz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88725"/>
              </p:ext>
            </p:extLst>
          </p:nvPr>
        </p:nvGraphicFramePr>
        <p:xfrm>
          <a:off x="152400" y="3048000"/>
          <a:ext cx="8762999" cy="362997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16678"/>
                <a:gridCol w="2916678"/>
                <a:gridCol w="2929643"/>
              </a:tblGrid>
              <a:tr h="2299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NYAC 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 err="1">
                          <a:effectLst/>
                          <a:latin typeface="Brush Script MT" panose="03060802040406070304" pitchFamily="66" charset="0"/>
                        </a:rPr>
                        <a:t>Armondo</a:t>
                      </a: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 Ortiz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231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86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60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13%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17%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70%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3%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23%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8% (19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11% (28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4% (9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3% (7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13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3.05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12.47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3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4" y="228600"/>
            <a:ext cx="8991599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83872"/>
              </p:ext>
            </p:extLst>
          </p:nvPr>
        </p:nvGraphicFramePr>
        <p:xfrm>
          <a:off x="381001" y="3352800"/>
          <a:ext cx="8229600" cy="32765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0093"/>
                <a:gridCol w="1471392"/>
                <a:gridCol w="1492889"/>
                <a:gridCol w="1802613"/>
                <a:gridCol w="1802613"/>
              </a:tblGrid>
              <a:tr h="40456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9005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Sean </a:t>
                      </a:r>
                      <a:r>
                        <a:rPr lang="en-US" sz="3600" dirty="0" err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Lenning</a:t>
                      </a:r>
                      <a:endParaRPr lang="en-US" sz="360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6-10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21-10, 21-3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9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Ortiz (Denver)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25-14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9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Lenning</a:t>
                      </a:r>
                      <a:r>
                        <a:rPr lang="en-US" sz="1100" dirty="0">
                          <a:effectLst/>
                        </a:rPr>
                        <a:t> (SLC)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25-14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9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Lenning  (SLC)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25-14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9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9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Alvarado (US Open)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21-11, 21-18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9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Brady (Denver)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25-7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9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Garner (US Open)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21-3,21-2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9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Diarmaid Nash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No game this season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20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Allan Garner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4" y="1937656"/>
            <a:ext cx="5029200" cy="37011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17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2676750" cy="229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1782"/>
            <a:ext cx="2719863" cy="229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6200" y="2443440"/>
            <a:ext cx="267675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Allan Garner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199" y="115451"/>
            <a:ext cx="271986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Armondo</a:t>
            </a:r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Ortiz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614659"/>
              </p:ext>
            </p:extLst>
          </p:nvPr>
        </p:nvGraphicFramePr>
        <p:xfrm>
          <a:off x="76199" y="3276600"/>
          <a:ext cx="89154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71800"/>
                <a:gridCol w="2971800"/>
                <a:gridCol w="2971800"/>
              </a:tblGrid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Plummer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10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Allan Garner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Armondo</a:t>
                      </a: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 Ortiz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149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49%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71%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21%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18%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24%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12% (18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13% (20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4825" algn="l"/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 b="0" dirty="0">
                          <a:effectLst/>
                        </a:rPr>
                        <a:t>7% (11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>
                          <a:effectLst/>
                        </a:rPr>
                        <a:t>3% (4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4.32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3.25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9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5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930"/>
            <a:ext cx="2597150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000" y="2380343"/>
            <a:ext cx="260055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Allan Garner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5534" y="115669"/>
            <a:ext cx="26151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0"/>
            <a:ext cx="2609850" cy="2264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45568"/>
              </p:ext>
            </p:extLst>
          </p:nvPr>
        </p:nvGraphicFramePr>
        <p:xfrm>
          <a:off x="149000" y="3124200"/>
          <a:ext cx="8853486" cy="3599735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51162"/>
                <a:gridCol w="2951162"/>
                <a:gridCol w="2951162"/>
              </a:tblGrid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US Open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Allan Garner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303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293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127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49%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58%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10% (30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9% (27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3% (8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3% (10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11.25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9.27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0"/>
            <a:ext cx="2609850" cy="2264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930"/>
            <a:ext cx="2597150" cy="2157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000" y="2380343"/>
            <a:ext cx="260055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Allan Garner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5534" y="115669"/>
            <a:ext cx="26151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623109"/>
              </p:ext>
            </p:extLst>
          </p:nvPr>
        </p:nvGraphicFramePr>
        <p:xfrm>
          <a:off x="152399" y="3124200"/>
          <a:ext cx="88392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46400"/>
                <a:gridCol w="2946400"/>
                <a:gridCol w="29464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Plummer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Allan Garner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262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241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21%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22%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47%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51%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68%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11% (29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 (19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4825" algn="l"/>
                          <a:tab pos="762000" algn="l"/>
                          <a:tab pos="944880" algn="ctr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2</a:t>
                      </a:r>
                      <a:r>
                        <a:rPr lang="en-US" sz="1100" b="0" dirty="0">
                          <a:effectLst/>
                        </a:rPr>
                        <a:t>% (6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3400" algn="l"/>
                          <a:tab pos="762000" algn="l"/>
                          <a:tab pos="944880" algn="ctr"/>
                        </a:tabLst>
                      </a:pPr>
                      <a:r>
                        <a:rPr lang="en-US" sz="1100">
                          <a:effectLst/>
                        </a:rPr>
                        <a:t>4%(9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7.11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1.43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9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8763000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10678"/>
              </p:ext>
            </p:extLst>
          </p:nvPr>
        </p:nvGraphicFramePr>
        <p:xfrm>
          <a:off x="533400" y="3537857"/>
          <a:ext cx="7924799" cy="28156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57400"/>
                <a:gridCol w="1219200"/>
                <a:gridCol w="1109685"/>
                <a:gridCol w="1769257"/>
                <a:gridCol w="1769257"/>
              </a:tblGrid>
              <a:tr h="416039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5341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Allan </a:t>
                      </a: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Garner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7-2</a:t>
                      </a: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(US Open)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15-21, 21-16, 11-9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5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Garner (plummer)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21-5, 21-10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5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Garner (US Open)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21-3,21-2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6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94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Diarmaid</a:t>
                      </a:r>
                      <a:r>
                        <a:rPr lang="en-US" sz="1100" kern="1200" dirty="0">
                          <a:effectLst/>
                        </a:rPr>
                        <a:t> Nash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Nash (Houston)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effectLst/>
                        </a:rPr>
                        <a:t>25-5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7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Diarmaid</a:t>
            </a:r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Nash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492829"/>
            <a:ext cx="5131643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59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17929"/>
            <a:ext cx="2565821" cy="2323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398" y="2441899"/>
            <a:ext cx="256582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Diarmaid</a:t>
            </a:r>
            <a:r>
              <a:rPr lang="en-US" sz="32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Nash</a:t>
            </a:r>
            <a:endParaRPr lang="en-US" sz="32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51114"/>
            <a:ext cx="2609850" cy="2264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95534" y="104783"/>
            <a:ext cx="26151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191277"/>
              </p:ext>
            </p:extLst>
          </p:nvPr>
        </p:nvGraphicFramePr>
        <p:xfrm>
          <a:off x="152397" y="3124201"/>
          <a:ext cx="8839203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46401"/>
                <a:gridCol w="2946401"/>
                <a:gridCol w="2946401"/>
              </a:tblGrid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Houston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5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Diarmaid Nash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275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267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8% (23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 (27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 (3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 (12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6.37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6.26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95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43151"/>
              </p:ext>
            </p:extLst>
          </p:nvPr>
        </p:nvGraphicFramePr>
        <p:xfrm>
          <a:off x="152397" y="3200399"/>
          <a:ext cx="8915403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71801"/>
                <a:gridCol w="2971801"/>
                <a:gridCol w="2971801"/>
              </a:tblGrid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Race4eight players stats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Houston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7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Diarmaid Nash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Emmett </a:t>
                      </a: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Peixoto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441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Total shots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436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Total serves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in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short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 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Ace serves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56%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points won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r>
                        <a:rPr lang="en-US" sz="1100">
                          <a:effectLst/>
                        </a:rPr>
                        <a:t> serve points lost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r>
                        <a:rPr lang="en-US" sz="1100">
                          <a:effectLst/>
                        </a:rPr>
                        <a:t> serve points won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r>
                        <a:rPr lang="en-US" sz="1100">
                          <a:effectLst/>
                        </a:rPr>
                        <a:t> serve points lost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9% (38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Kill shots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 (34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 (6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Pass shots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3% (13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16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Unforced errors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Rallies of 5+ shots won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5.25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Stalls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20.18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8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Head to Head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17929"/>
            <a:ext cx="2565821" cy="2323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2398" y="2441899"/>
            <a:ext cx="256582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Diarmaid</a:t>
            </a:r>
            <a:r>
              <a:rPr lang="en-US" sz="32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 Nash</a:t>
            </a:r>
            <a:endParaRPr lang="en-US" sz="32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49086"/>
            <a:ext cx="3138840" cy="222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867400" y="115668"/>
            <a:ext cx="31388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Emmett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Peixoto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9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8" y="457200"/>
            <a:ext cx="8648192" cy="63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524226"/>
              </p:ext>
            </p:extLst>
          </p:nvPr>
        </p:nvGraphicFramePr>
        <p:xfrm>
          <a:off x="705104" y="3733800"/>
          <a:ext cx="7772400" cy="28193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50524"/>
                <a:gridCol w="940210"/>
                <a:gridCol w="1011200"/>
                <a:gridCol w="1735233"/>
                <a:gridCol w="1735233"/>
              </a:tblGrid>
              <a:tr h="42150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4040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Diarmaid</a:t>
                      </a:r>
                      <a:r>
                        <a:rPr lang="en-US" sz="36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Nash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  <a:ea typeface="Calibri"/>
                          <a:cs typeface="Times New Roman"/>
                        </a:rPr>
                        <a:t>4-3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Moreno (Houston)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21-12, 21-15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4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Nash ( Houston)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13-25, 25-11, 11-9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7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4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Nash (Houston)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25-5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Paul Brady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No game this season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1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653"/>
            <a:ext cx="2995999" cy="222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674132"/>
            <a:ext cx="3138840" cy="233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362201"/>
            <a:ext cx="29959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Paul Brady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4743" y="137653"/>
            <a:ext cx="31388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Emmett </a:t>
            </a:r>
            <a:r>
              <a:rPr lang="en-US" sz="3600" dirty="0" err="1" smtClean="0">
                <a:solidFill>
                  <a:srgbClr val="00B0F0"/>
                </a:solidFill>
                <a:latin typeface="Brush Script MT" panose="03060802040406070304" pitchFamily="66" charset="0"/>
              </a:rPr>
              <a:t>Peixoto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703629"/>
              </p:ext>
            </p:extLst>
          </p:nvPr>
        </p:nvGraphicFramePr>
        <p:xfrm>
          <a:off x="152400" y="3030295"/>
          <a:ext cx="8821182" cy="3675304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40394"/>
                <a:gridCol w="2940394"/>
                <a:gridCol w="2940394"/>
              </a:tblGrid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Denver 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08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Emmett </a:t>
                      </a: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Peixoto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343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346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27%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66%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>
                          <a:effectLst/>
                        </a:rPr>
                        <a:t>44%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10% (34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 (21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 (2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 (4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2.45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7.20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2 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5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rush Script MT" panose="03060802040406070304" pitchFamily="66" charset="0"/>
              </a:rPr>
              <a:t>Catriona Casey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209800"/>
            <a:ext cx="471696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9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288397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4801" y="2286000"/>
            <a:ext cx="28839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Catriona Casey</a:t>
            </a:r>
            <a:endParaRPr lang="en-US" sz="36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726290"/>
            <a:ext cx="2834050" cy="220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0" y="152400"/>
            <a:ext cx="283405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4"/>
                </a:solidFill>
                <a:latin typeface="Brush Script MT" panose="03060802040406070304" pitchFamily="66" charset="0"/>
              </a:rPr>
              <a:t>Aisling</a:t>
            </a:r>
            <a:r>
              <a:rPr lang="en-US" sz="32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 Reilly</a:t>
            </a:r>
            <a:endParaRPr lang="en-US" sz="32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69633"/>
              </p:ext>
            </p:extLst>
          </p:nvPr>
        </p:nvGraphicFramePr>
        <p:xfrm>
          <a:off x="304802" y="3276600"/>
          <a:ext cx="8625249" cy="3592829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875083"/>
                <a:gridCol w="2875083"/>
                <a:gridCol w="2875083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2013/2014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SLC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Catriona Casey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 err="1">
                          <a:effectLst/>
                          <a:latin typeface="Brush Script MT" panose="03060802040406070304" pitchFamily="66" charset="0"/>
                        </a:rPr>
                        <a:t>Aisling</a:t>
                      </a: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 Reilly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 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6% (15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 (18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2% (6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 (4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1.13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3.40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8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288397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04801" y="2286000"/>
            <a:ext cx="28839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Catriona Casey</a:t>
            </a:r>
            <a:endParaRPr lang="en-US" sz="36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89064"/>
            <a:ext cx="2743200" cy="2143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72200" y="152400"/>
            <a:ext cx="27432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Tracy Davis</a:t>
            </a:r>
            <a:endParaRPr lang="en-US" sz="36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993101"/>
              </p:ext>
            </p:extLst>
          </p:nvPr>
        </p:nvGraphicFramePr>
        <p:xfrm>
          <a:off x="304800" y="3200400"/>
          <a:ext cx="8610600" cy="3592829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870200"/>
                <a:gridCol w="2870200"/>
                <a:gridCol w="28702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NYAC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 smtClean="0">
                          <a:effectLst/>
                          <a:latin typeface="Brush Script MT" panose="03060802040406070304" pitchFamily="66" charset="0"/>
                        </a:rPr>
                        <a:t>Catriona</a:t>
                      </a:r>
                      <a:r>
                        <a:rPr lang="en-US" sz="1800" b="1" baseline="0" dirty="0" smtClean="0">
                          <a:effectLst/>
                          <a:latin typeface="Brush Script MT" panose="03060802040406070304" pitchFamily="66" charset="0"/>
                        </a:rPr>
                        <a:t> </a:t>
                      </a:r>
                      <a:r>
                        <a:rPr lang="en-US" sz="1800" b="1" dirty="0" smtClean="0">
                          <a:effectLst/>
                          <a:latin typeface="Brush Script MT" panose="03060802040406070304" pitchFamily="66" charset="0"/>
                        </a:rPr>
                        <a:t>Casey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Tracey Davis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242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28%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10% (24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5% (13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 (2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 (5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No stall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1.12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0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288397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04801" y="2286000"/>
            <a:ext cx="28839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Catriona Casey</a:t>
            </a:r>
            <a:endParaRPr lang="en-US" sz="36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760285"/>
            <a:ext cx="2907256" cy="217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019801" y="228600"/>
            <a:ext cx="290725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Megan </a:t>
            </a:r>
            <a:r>
              <a:rPr lang="en-US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Mehilos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491029"/>
              </p:ext>
            </p:extLst>
          </p:nvPr>
        </p:nvGraphicFramePr>
        <p:xfrm>
          <a:off x="304801" y="3124200"/>
          <a:ext cx="8622255" cy="359283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874085"/>
                <a:gridCol w="2874085"/>
                <a:gridCol w="2874085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US open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0">
                          <a:effectLst/>
                          <a:latin typeface="Brush Script MT" panose="03060802040406070304" pitchFamily="66" charset="0"/>
                        </a:rPr>
                        <a:t>Catriona Casey</a:t>
                      </a:r>
                      <a:endParaRPr lang="en-US" sz="1100" b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Megan </a:t>
                      </a:r>
                      <a:r>
                        <a:rPr lang="en-US" sz="1800" dirty="0" err="1">
                          <a:effectLst/>
                          <a:latin typeface="Brush Script MT" panose="03060802040406070304" pitchFamily="66" charset="0"/>
                        </a:rPr>
                        <a:t>Mehilos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191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199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51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24%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13% (25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7% (13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5% (9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 (2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No stalls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4. 17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8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79248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859311"/>
              </p:ext>
            </p:extLst>
          </p:nvPr>
        </p:nvGraphicFramePr>
        <p:xfrm>
          <a:off x="2057400" y="5029200"/>
          <a:ext cx="6081395" cy="11033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16025"/>
                <a:gridCol w="1216025"/>
                <a:gridCol w="1216025"/>
                <a:gridCol w="1216660"/>
                <a:gridCol w="1216660"/>
              </a:tblGrid>
              <a:tr h="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Catriona Casey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W-L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10-0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Aisling Reilly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Casey (SLC)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21-14, 21-6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Tracey Davis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Casey (NYAC)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21-12,21-3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16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rush Script MT" panose="03060802040406070304" pitchFamily="66" charset="0"/>
              </a:rPr>
              <a:t>Aisling</a:t>
            </a:r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rush Script MT" panose="03060802040406070304" pitchFamily="66" charset="0"/>
              </a:rPr>
              <a:t> Reilly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34" y="2438400"/>
            <a:ext cx="5210903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346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834050" cy="220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347556"/>
            <a:ext cx="283405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4"/>
                </a:solidFill>
                <a:latin typeface="Brush Script MT" panose="03060802040406070304" pitchFamily="66" charset="0"/>
              </a:rPr>
              <a:t>Aisling</a:t>
            </a:r>
            <a:r>
              <a:rPr lang="en-US" sz="32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 Reilly</a:t>
            </a:r>
            <a:endParaRPr lang="en-US" sz="32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98731"/>
            <a:ext cx="288397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96000" y="152400"/>
            <a:ext cx="28839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Catriona Casey</a:t>
            </a:r>
            <a:endParaRPr lang="en-US" sz="36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50549"/>
              </p:ext>
            </p:extLst>
          </p:nvPr>
        </p:nvGraphicFramePr>
        <p:xfrm>
          <a:off x="152399" y="3200400"/>
          <a:ext cx="8827572" cy="359283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942524"/>
                <a:gridCol w="2942524"/>
                <a:gridCol w="294252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2013/2014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SLC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Aisling Reilly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Catriona Casey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277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35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6% (18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 (15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1% (4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 (6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12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3.40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1.13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9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646131"/>
              </p:ext>
            </p:extLst>
          </p:nvPr>
        </p:nvGraphicFramePr>
        <p:xfrm>
          <a:off x="152400" y="3124200"/>
          <a:ext cx="8827572" cy="3599736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942524"/>
                <a:gridCol w="2942524"/>
                <a:gridCol w="2942524"/>
              </a:tblGrid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2013/2014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US open 2013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Aisling Reilly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Catriona Casey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350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85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97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0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50%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6% (20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 (33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3%(9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3% (12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3.35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3.48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1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834050" cy="2206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347556"/>
            <a:ext cx="283405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4"/>
                </a:solidFill>
                <a:latin typeface="Brush Script MT" panose="03060802040406070304" pitchFamily="66" charset="0"/>
              </a:rPr>
              <a:t>Aisling</a:t>
            </a:r>
            <a:r>
              <a:rPr lang="en-US" sz="32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 Reilly</a:t>
            </a:r>
            <a:endParaRPr lang="en-US" sz="32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98731"/>
            <a:ext cx="288397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0" y="152400"/>
            <a:ext cx="28839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Catriona Casey</a:t>
            </a:r>
            <a:endParaRPr lang="en-US" sz="36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5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533400"/>
            <a:ext cx="82296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451767"/>
              </p:ext>
            </p:extLst>
          </p:nvPr>
        </p:nvGraphicFramePr>
        <p:xfrm>
          <a:off x="2514600" y="5257800"/>
          <a:ext cx="6081395" cy="11033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16025"/>
                <a:gridCol w="1216025"/>
                <a:gridCol w="1216025"/>
                <a:gridCol w="1216660"/>
                <a:gridCol w="1216660"/>
              </a:tblGrid>
              <a:tr h="19507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Aisling</a:t>
                      </a: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 Reilly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W-L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3-2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Catriona Casey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Casey (SLC)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21-14, 21-6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Tracey Davis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Reilly (SLC)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21-10, 21-8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5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Brush Script MT" panose="03060802040406070304" pitchFamily="66" charset="0"/>
              </a:rPr>
              <a:t>Tracy Davis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4572000" cy="39439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39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054"/>
            <a:ext cx="8153400" cy="6248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124264"/>
              </p:ext>
            </p:extLst>
          </p:nvPr>
        </p:nvGraphicFramePr>
        <p:xfrm>
          <a:off x="910475" y="3581327"/>
          <a:ext cx="7094450" cy="2743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2600"/>
                <a:gridCol w="762000"/>
                <a:gridCol w="860776"/>
                <a:gridCol w="1859537"/>
                <a:gridCol w="1859537"/>
              </a:tblGrid>
              <a:tr h="335695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20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35694"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r>
                        <a:rPr lang="en-US" sz="36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Wins-Losses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  <a:ea typeface="Calibri"/>
                          <a:cs typeface="Times New Roman"/>
                        </a:rPr>
                        <a:t>8-1</a:t>
                      </a:r>
                      <a:endParaRPr lang="en-US" sz="2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Luis Moreno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Brady (Denver)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20-21, 21-16, 11-9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2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Armondo Ortiz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Ortiz (SLC)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15-21, 21-12,11-5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2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Emmett Peixoto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Brady(Denver)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21-13, 21-13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David Fink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2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Robbie McCarthy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Brady (NYAC)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21-6, 17-21, 11-6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Naty Alvarado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2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Sean Lenning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Brady (Denver)</a:t>
                      </a:r>
                      <a:endParaRPr lang="en-US" sz="1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25-7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61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Allan Garner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No game this season</a:t>
                      </a:r>
                      <a:endParaRPr lang="en-US" sz="11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7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err="1">
                          <a:effectLst/>
                        </a:rPr>
                        <a:t>Diarmaid</a:t>
                      </a:r>
                      <a:r>
                        <a:rPr lang="en-US" sz="1100" kern="1200" dirty="0">
                          <a:effectLst/>
                        </a:rPr>
                        <a:t> Nash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No game this </a:t>
                      </a:r>
                      <a:r>
                        <a:rPr lang="en-US" sz="1100" kern="1200" dirty="0" smtClean="0">
                          <a:effectLst/>
                        </a:rPr>
                        <a:t>season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4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000">
              <a:schemeClr val="accent4">
                <a:lumMod val="40000"/>
                <a:lumOff val="60000"/>
              </a:schemeClr>
            </a:gs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91924"/>
              </p:ext>
            </p:extLst>
          </p:nvPr>
        </p:nvGraphicFramePr>
        <p:xfrm>
          <a:off x="228600" y="3106501"/>
          <a:ext cx="8610600" cy="3602214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870200"/>
                <a:gridCol w="2870200"/>
                <a:gridCol w="2870200"/>
              </a:tblGrid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2013/2014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Race4eight players stats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NYAC 2014</a:t>
                      </a:r>
                    </a:p>
                  </a:txBody>
                  <a:tcPr marL="68580" marR="68580" marT="0" marB="0"/>
                </a:tc>
              </a:tr>
              <a:tr h="3123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Brush Script MT"/>
                          <a:ea typeface="Calibri"/>
                          <a:cs typeface="Times New Roman"/>
                        </a:rPr>
                        <a:t>Tracey Davis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/>
                          <a:ea typeface="Calibri"/>
                          <a:cs typeface="Times New Roman"/>
                        </a:rPr>
                        <a:t>Vs.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Brush Script MT"/>
                          <a:ea typeface="Calibri"/>
                          <a:cs typeface="Times New Roman"/>
                        </a:rPr>
                        <a:t>Lisa Fraser Gilmore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shots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206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serves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serve 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serve short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18%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serve 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64%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Ace serves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0%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serve points won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serve points lost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43%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1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serve points won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38%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1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serve points lost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62%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8% (18 kill shots)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Kill shots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10% (21 kill shots)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3% (6 pass shots)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 shots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1% (3 pass shots)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Unforced errors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Rallies of 5+ shots won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 time outs taken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Stalls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3 time outs taken/1 minute Injury time</a:t>
                      </a:r>
                    </a:p>
                  </a:txBody>
                  <a:tcPr marL="68580" marR="68580" marT="0" marB="0"/>
                </a:tc>
              </a:tr>
              <a:tr h="193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Head to Head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762000"/>
            <a:ext cx="3523928" cy="219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2427514"/>
            <a:ext cx="25908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Tracy Davis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6537" y="115669"/>
            <a:ext cx="3523927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Lisa Fraser Gilmore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1039"/>
            <a:ext cx="2590800" cy="219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08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1039"/>
            <a:ext cx="2971800" cy="219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2427514"/>
            <a:ext cx="29718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rush Script MT" panose="03060802040406070304" pitchFamily="66" charset="0"/>
              </a:rPr>
              <a:t>Tracy Davis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77370"/>
            <a:ext cx="2883972" cy="219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96000" y="231039"/>
            <a:ext cx="288397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Catriona Casey</a:t>
            </a:r>
            <a:endParaRPr lang="en-US" sz="3600" dirty="0">
              <a:solidFill>
                <a:schemeClr val="accent4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70857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909873"/>
              </p:ext>
            </p:extLst>
          </p:nvPr>
        </p:nvGraphicFramePr>
        <p:xfrm>
          <a:off x="228601" y="3200400"/>
          <a:ext cx="8751372" cy="3592830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917124"/>
                <a:gridCol w="2917124"/>
                <a:gridCol w="291712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Brush Script MT" panose="03060802040406070304" pitchFamily="66" charset="0"/>
                        </a:rPr>
                        <a:t>2013/2014</a:t>
                      </a:r>
                      <a:endParaRPr lang="en-US" sz="1100" b="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NYAC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0">
                          <a:effectLst/>
                          <a:latin typeface="Brush Script MT" panose="03060802040406070304" pitchFamily="66" charset="0"/>
                        </a:rPr>
                        <a:t>Tracey Davis</a:t>
                      </a:r>
                      <a:endParaRPr lang="en-US" sz="1100" b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dirty="0">
                          <a:effectLst/>
                          <a:latin typeface="Brush Script MT" panose="03060802040406070304" pitchFamily="66" charset="0"/>
                        </a:rPr>
                        <a:t>Casey</a:t>
                      </a:r>
                      <a:endParaRPr lang="en-US" sz="1100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257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57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27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28%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47%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7%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37%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52%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28%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14%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33%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5% (13 kill shots)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10% (24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2% (5 pass shots)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1% (2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18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10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1.12 minutes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No stall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  <a:latin typeface="+mn-lt"/>
                        </a:rPr>
                        <a:t>0</a:t>
                      </a:r>
                      <a:endParaRPr lang="en-US" sz="11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5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37119"/>
              </p:ext>
            </p:extLst>
          </p:nvPr>
        </p:nvGraphicFramePr>
        <p:xfrm>
          <a:off x="2514600" y="5334000"/>
          <a:ext cx="6081395" cy="11033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16025"/>
                <a:gridCol w="1216025"/>
                <a:gridCol w="1216025"/>
                <a:gridCol w="1216660"/>
                <a:gridCol w="1216660"/>
              </a:tblGrid>
              <a:tr h="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Head to Head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Last Meeting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Tracy Davis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W-L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Brush Script MT" panose="03060802040406070304" pitchFamily="66" charset="0"/>
                        </a:rPr>
                        <a:t>5-5</a:t>
                      </a:r>
                      <a:endParaRPr lang="en-US" sz="16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Catriona Casey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Casey (SLC)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21-12,21,3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Aisling Reilly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Reilly (SLC)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21-10.21-8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8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Luis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Moreno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3600"/>
            <a:ext cx="5105400" cy="39624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42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0469"/>
            <a:ext cx="2667000" cy="194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83130"/>
            <a:ext cx="2767399" cy="192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362200"/>
            <a:ext cx="2667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436798"/>
            <a:ext cx="27673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Paul Brady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262851"/>
              </p:ext>
            </p:extLst>
          </p:nvPr>
        </p:nvGraphicFramePr>
        <p:xfrm>
          <a:off x="152400" y="3124200"/>
          <a:ext cx="89154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71800"/>
                <a:gridCol w="2971800"/>
                <a:gridCol w="29718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2013/2014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Race4eight players stats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Denver </a:t>
                      </a:r>
                      <a:r>
                        <a:rPr lang="en-US" sz="1100" dirty="0">
                          <a:effectLst/>
                        </a:rPr>
                        <a:t>2014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Paul Brady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431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Total shots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432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110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Total serves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103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78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in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short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16%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70%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 %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Ace serves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  <a:tab pos="1343025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50%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42%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1</a:t>
                      </a:r>
                      <a:r>
                        <a:rPr lang="en-US" sz="1100" b="1" baseline="30000" dirty="0">
                          <a:effectLst/>
                        </a:rPr>
                        <a:t>st</a:t>
                      </a:r>
                      <a:r>
                        <a:rPr lang="en-US" sz="1100" b="1" dirty="0">
                          <a:effectLst/>
                        </a:rPr>
                        <a:t> serve points lost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43%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25%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2</a:t>
                      </a:r>
                      <a:r>
                        <a:rPr lang="en-US" sz="1100" b="1" baseline="30000" dirty="0">
                          <a:effectLst/>
                        </a:rPr>
                        <a:t>nd</a:t>
                      </a:r>
                      <a:r>
                        <a:rPr lang="en-US" sz="1100" b="1" dirty="0">
                          <a:effectLst/>
                        </a:rPr>
                        <a:t> serve points won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55%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27%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5% (22 kill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Kill shots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8% (35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3% (14 pass shots)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Pass shots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3% (11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Unforced errors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29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Rallies of 5+ shots won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 smtClean="0">
                          <a:effectLst/>
                        </a:rPr>
                        <a:t>18.05 minutes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Stalls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16.49 minutes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667000" cy="219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286000"/>
            <a:ext cx="26670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Luis Moreno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16589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798731"/>
            <a:ext cx="2895599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19800" y="152400"/>
            <a:ext cx="289559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Robbie McCarthy</a:t>
            </a:r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774620"/>
              </p:ext>
            </p:extLst>
          </p:nvPr>
        </p:nvGraphicFramePr>
        <p:xfrm>
          <a:off x="152399" y="3200400"/>
          <a:ext cx="8763000" cy="359282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921000"/>
                <a:gridCol w="2921000"/>
                <a:gridCol w="29210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2013/2014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Race4eight players stats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SLC 2014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Luis Moreno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>
                          <a:effectLst/>
                          <a:latin typeface="Brush Script MT" panose="03060802040406070304" pitchFamily="66" charset="0"/>
                        </a:rPr>
                        <a:t>Vs.</a:t>
                      </a:r>
                      <a:endParaRPr lang="en-US" sz="1100" b="1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800" b="1" dirty="0">
                          <a:effectLst/>
                          <a:latin typeface="Brush Script MT" panose="03060802040406070304" pitchFamily="66" charset="0"/>
                        </a:rPr>
                        <a:t>Robbie McCarthy</a:t>
                      </a:r>
                      <a:endParaRPr lang="en-US" sz="1100" b="1" dirty="0">
                        <a:effectLst/>
                        <a:latin typeface="Brush Script MT" panose="03060802040406070304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 </a:t>
                      </a:r>
                      <a:r>
                        <a:rPr lang="en-US" sz="1100" b="0" dirty="0" smtClean="0">
                          <a:effectLst/>
                        </a:rPr>
                        <a:t>441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 smtClean="0">
                          <a:effectLst/>
                        </a:rPr>
                        <a:t>453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129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Total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in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short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 %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62%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Ace serves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51%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54%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41%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1</a:t>
                      </a:r>
                      <a:r>
                        <a:rPr lang="en-US" sz="1100" b="1" baseline="30000">
                          <a:effectLst/>
                        </a:rPr>
                        <a:t>st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41%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43%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49%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2</a:t>
                      </a:r>
                      <a:r>
                        <a:rPr lang="en-US" sz="1100" b="1" baseline="30000">
                          <a:effectLst/>
                        </a:rPr>
                        <a:t>nd</a:t>
                      </a:r>
                      <a:r>
                        <a:rPr lang="en-US" sz="1100" b="1">
                          <a:effectLst/>
                        </a:rPr>
                        <a:t> serve points lost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25%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7% (30 kill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Kill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7%(32 kill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2% (10 pass shots)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Pass shots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4% (17 pass shots)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13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Unforced errors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19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Rallies of 5+ shots won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>
                          <a:effectLst/>
                        </a:rPr>
                        <a:t>11.33 minutes</a:t>
                      </a:r>
                      <a:endParaRPr lang="en-US" sz="11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>
                          <a:effectLst/>
                        </a:rPr>
                        <a:t>Stalls</a:t>
                      </a:r>
                      <a:endParaRPr lang="en-US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>
                          <a:effectLst/>
                        </a:rPr>
                        <a:t>3.14 minutes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0" dirty="0">
                          <a:effectLst/>
                        </a:rPr>
                        <a:t>0</a:t>
                      </a:r>
                      <a:endParaRPr lang="en-US" sz="11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b="1" dirty="0">
                          <a:effectLst/>
                        </a:rPr>
                        <a:t>Head to Head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62000" algn="l"/>
                        </a:tabLs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8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6413</TotalTime>
  <Words>6146</Words>
  <Application>Microsoft Macintosh PowerPoint</Application>
  <PresentationFormat>On-screen Show (4:3)</PresentationFormat>
  <Paragraphs>2489</Paragraphs>
  <Slides>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WPH RACE4EIGHT PLAYER STATS 2013/2014 </vt:lpstr>
      <vt:lpstr>Paul Brady</vt:lpstr>
      <vt:lpstr>PowerPoint Presentation</vt:lpstr>
      <vt:lpstr>PowerPoint Presentation</vt:lpstr>
      <vt:lpstr>PowerPoint Presentation</vt:lpstr>
      <vt:lpstr>PowerPoint Presentation</vt:lpstr>
      <vt:lpstr>Luis Moreno</vt:lpstr>
      <vt:lpstr>PowerPoint Presentation</vt:lpstr>
      <vt:lpstr>PowerPoint Presentation</vt:lpstr>
      <vt:lpstr>PowerPoint Presentation</vt:lpstr>
      <vt:lpstr>PowerPoint Presentation</vt:lpstr>
      <vt:lpstr>Armondo Ortiz</vt:lpstr>
      <vt:lpstr>PowerPoint Presentation</vt:lpstr>
      <vt:lpstr>PowerPoint Presentation</vt:lpstr>
      <vt:lpstr>PowerPoint Presentation</vt:lpstr>
      <vt:lpstr>PowerPoint Presentation</vt:lpstr>
      <vt:lpstr>Emmett Peixoto</vt:lpstr>
      <vt:lpstr>PowerPoint Presentation</vt:lpstr>
      <vt:lpstr>PowerPoint Presentation</vt:lpstr>
      <vt:lpstr>PowerPoint Presentation</vt:lpstr>
      <vt:lpstr>PowerPoint Presentation</vt:lpstr>
      <vt:lpstr>David Fink</vt:lpstr>
      <vt:lpstr>PowerPoint Presentation</vt:lpstr>
      <vt:lpstr>PowerPoint Presentation</vt:lpstr>
      <vt:lpstr>PowerPoint Presentation</vt:lpstr>
      <vt:lpstr>PowerPoint Presentation</vt:lpstr>
      <vt:lpstr>Robbie McCarthy</vt:lpstr>
      <vt:lpstr>PowerPoint Presentation</vt:lpstr>
      <vt:lpstr>PowerPoint Presentation</vt:lpstr>
      <vt:lpstr>PowerPoint Presentation</vt:lpstr>
      <vt:lpstr>PowerPoint Presentation</vt:lpstr>
      <vt:lpstr>Naty Alvarado</vt:lpstr>
      <vt:lpstr>PowerPoint Presentation</vt:lpstr>
      <vt:lpstr>PowerPoint Presentation</vt:lpstr>
      <vt:lpstr>PowerPoint Presentation</vt:lpstr>
      <vt:lpstr>PowerPoint Presentation</vt:lpstr>
      <vt:lpstr>Sean Lenning</vt:lpstr>
      <vt:lpstr>PowerPoint Presentation</vt:lpstr>
      <vt:lpstr>PowerPoint Presentation</vt:lpstr>
      <vt:lpstr>PowerPoint Presentation</vt:lpstr>
      <vt:lpstr>Allan Garner</vt:lpstr>
      <vt:lpstr>PowerPoint Presentation</vt:lpstr>
      <vt:lpstr>PowerPoint Presentation</vt:lpstr>
      <vt:lpstr>PowerPoint Presentation</vt:lpstr>
      <vt:lpstr>PowerPoint Presentation</vt:lpstr>
      <vt:lpstr>Diarmaid Nash</vt:lpstr>
      <vt:lpstr>PowerPoint Presentation</vt:lpstr>
      <vt:lpstr>PowerPoint Presentation</vt:lpstr>
      <vt:lpstr>PowerPoint Presentation</vt:lpstr>
      <vt:lpstr>Catriona Casey</vt:lpstr>
      <vt:lpstr>PowerPoint Presentation</vt:lpstr>
      <vt:lpstr>PowerPoint Presentation</vt:lpstr>
      <vt:lpstr>PowerPoint Presentation</vt:lpstr>
      <vt:lpstr>PowerPoint Presentation</vt:lpstr>
      <vt:lpstr>Aisling Reilly</vt:lpstr>
      <vt:lpstr>PowerPoint Presentation</vt:lpstr>
      <vt:lpstr>PowerPoint Presentation</vt:lpstr>
      <vt:lpstr>PowerPoint Presentation</vt:lpstr>
      <vt:lpstr>Tracy Davis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abemontijo</dc:creator>
  <cp:lastModifiedBy>Microsoft Office User</cp:lastModifiedBy>
  <cp:revision>158</cp:revision>
  <dcterms:created xsi:type="dcterms:W3CDTF">2014-08-12T01:48:35Z</dcterms:created>
  <dcterms:modified xsi:type="dcterms:W3CDTF">2014-08-31T03:51:08Z</dcterms:modified>
</cp:coreProperties>
</file>